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1" r:id="rId8"/>
    <p:sldId id="262" r:id="rId9"/>
    <p:sldId id="263" r:id="rId10"/>
    <p:sldId id="264" r:id="rId11"/>
    <p:sldId id="265"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3" d="100"/>
          <a:sy n="83" d="100"/>
        </p:scale>
        <p:origin x="658"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21A0FCF-D6D8-48C9-B0A0-F6F6CA6DF57D}" type="datetimeFigureOut">
              <a:rPr lang="ru-RU" smtClean="0"/>
              <a:t>20.01.2022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408043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21A0FCF-D6D8-48C9-B0A0-F6F6CA6DF57D}" type="datetimeFigureOut">
              <a:rPr lang="ru-RU" smtClean="0"/>
              <a:t>20.01.2022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383574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21A0FCF-D6D8-48C9-B0A0-F6F6CA6DF57D}" type="datetimeFigureOut">
              <a:rPr lang="ru-RU" smtClean="0"/>
              <a:t>20.01.2022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1740751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21A0FCF-D6D8-48C9-B0A0-F6F6CA6DF57D}" type="datetimeFigureOut">
              <a:rPr lang="ru-RU" smtClean="0"/>
              <a:t>20.01.2022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2719467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21A0FCF-D6D8-48C9-B0A0-F6F6CA6DF57D}" type="datetimeFigureOut">
              <a:rPr lang="ru-RU" smtClean="0"/>
              <a:t>20.01.2022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3382191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21A0FCF-D6D8-48C9-B0A0-F6F6CA6DF57D}" type="datetimeFigureOut">
              <a:rPr lang="ru-RU" smtClean="0"/>
              <a:t>20.01.2022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827769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21A0FCF-D6D8-48C9-B0A0-F6F6CA6DF57D}" type="datetimeFigureOut">
              <a:rPr lang="ru-RU" smtClean="0"/>
              <a:t>20.01.2022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2373164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21A0FCF-D6D8-48C9-B0A0-F6F6CA6DF57D}" type="datetimeFigureOut">
              <a:rPr lang="ru-RU" smtClean="0"/>
              <a:t>20.01.2022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1349830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21A0FCF-D6D8-48C9-B0A0-F6F6CA6DF57D}" type="datetimeFigureOut">
              <a:rPr lang="ru-RU" smtClean="0"/>
              <a:t>20.01.2022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84647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21A0FCF-D6D8-48C9-B0A0-F6F6CA6DF57D}" type="datetimeFigureOut">
              <a:rPr lang="ru-RU" smtClean="0"/>
              <a:t>20.01.2022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4164743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21A0FCF-D6D8-48C9-B0A0-F6F6CA6DF57D}" type="datetimeFigureOut">
              <a:rPr lang="ru-RU" smtClean="0"/>
              <a:t>20.01.2022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52B1E6E-B8AA-46A7-B2D5-94750E581F90}" type="slidenum">
              <a:rPr lang="ru-RU" smtClean="0"/>
              <a:t>‹#›</a:t>
            </a:fld>
            <a:endParaRPr lang="ru-RU"/>
          </a:p>
        </p:txBody>
      </p:sp>
    </p:spTree>
    <p:extLst>
      <p:ext uri="{BB962C8B-B14F-4D97-AF65-F5344CB8AC3E}">
        <p14:creationId xmlns:p14="http://schemas.microsoft.com/office/powerpoint/2010/main" val="3901476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f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1A0FCF-D6D8-48C9-B0A0-F6F6CA6DF57D}" type="datetimeFigureOut">
              <a:rPr lang="ru-RU" smtClean="0"/>
              <a:t>20.01.2022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2B1E6E-B8AA-46A7-B2D5-94750E581F90}" type="slidenum">
              <a:rPr lang="ru-RU" smtClean="0"/>
              <a:t>‹#›</a:t>
            </a:fld>
            <a:endParaRPr lang="ru-RU"/>
          </a:p>
        </p:txBody>
      </p:sp>
    </p:spTree>
    <p:extLst>
      <p:ext uri="{BB962C8B-B14F-4D97-AF65-F5344CB8AC3E}">
        <p14:creationId xmlns:p14="http://schemas.microsoft.com/office/powerpoint/2010/main" val="3812449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3200" dirty="0" smtClean="0">
                <a:solidFill>
                  <a:srgbClr val="C00000"/>
                </a:solidFill>
                <a:latin typeface="Times New Roman" panose="02020603050405020304" pitchFamily="18" charset="0"/>
                <a:cs typeface="Times New Roman" panose="02020603050405020304" pitchFamily="18" charset="0"/>
              </a:rPr>
              <a:t>Методы, формы и средства использования знаний о Москве в образовательном процессе</a:t>
            </a:r>
            <a:endParaRPr lang="ru-RU" sz="3200" dirty="0">
              <a:solidFill>
                <a:srgbClr val="C0000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4134448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4945" y="489527"/>
            <a:ext cx="11176000" cy="6370975"/>
          </a:xfrm>
          <a:prstGeom prst="rect">
            <a:avLst/>
          </a:prstGeom>
        </p:spPr>
        <p:txBody>
          <a:bodyPr wrap="square">
            <a:spAutoFit/>
          </a:bodyPr>
          <a:lstStyle/>
          <a:p>
            <a:pPr algn="just"/>
            <a:r>
              <a:rPr lang="ru-RU" sz="2400" dirty="0" smtClean="0">
                <a:latin typeface="Times New Roman" panose="02020603050405020304" pitchFamily="18" charset="0"/>
                <a:cs typeface="Times New Roman" panose="02020603050405020304" pitchFamily="18" charset="0"/>
              </a:rPr>
              <a:t>	Решению этих задач призвана способствовать </a:t>
            </a:r>
            <a:r>
              <a:rPr lang="ru-RU" sz="2400" dirty="0" err="1" smtClean="0">
                <a:latin typeface="Times New Roman" panose="02020603050405020304" pitchFamily="18" charset="0"/>
                <a:cs typeface="Times New Roman" panose="02020603050405020304" pitchFamily="18" charset="0"/>
              </a:rPr>
              <a:t>москвоведческая</a:t>
            </a:r>
            <a:r>
              <a:rPr lang="ru-RU" sz="2400" dirty="0" smtClean="0">
                <a:latin typeface="Times New Roman" panose="02020603050405020304" pitchFamily="18" charset="0"/>
                <a:cs typeface="Times New Roman" panose="02020603050405020304" pitchFamily="18" charset="0"/>
              </a:rPr>
              <a:t> подготовка школьников. Основное место в ней занимает школьный предмет «</a:t>
            </a:r>
            <a:r>
              <a:rPr lang="ru-RU" sz="2400" dirty="0" err="1" smtClean="0">
                <a:latin typeface="Times New Roman" panose="02020603050405020304" pitchFamily="18" charset="0"/>
                <a:cs typeface="Times New Roman" panose="02020603050405020304" pitchFamily="18" charset="0"/>
              </a:rPr>
              <a:t>Москвоведение</a:t>
            </a:r>
            <a:r>
              <a:rPr lang="ru-RU" sz="2400" dirty="0" smtClean="0">
                <a:latin typeface="Times New Roman" panose="02020603050405020304" pitchFamily="18" charset="0"/>
                <a:cs typeface="Times New Roman" panose="02020603050405020304" pitchFamily="18" charset="0"/>
              </a:rPr>
              <a:t>». Основной чертой курса является его интегративный характер, который позволяет формировать целостный взгляд учащихся на свой родной город. В нашей школе этот предмет преподается интегративно в рамках курса Окружающий мир, </a:t>
            </a:r>
            <a:r>
              <a:rPr lang="ru-RU" sz="2400" dirty="0" err="1" smtClean="0">
                <a:latin typeface="Times New Roman" panose="02020603050405020304" pitchFamily="18" charset="0"/>
                <a:cs typeface="Times New Roman" panose="02020603050405020304" pitchFamily="18" charset="0"/>
              </a:rPr>
              <a:t>Москвоведение</a:t>
            </a:r>
            <a:r>
              <a:rPr lang="ru-RU" sz="2400" dirty="0" smtClean="0">
                <a:latin typeface="Times New Roman" panose="02020603050405020304" pitchFamily="18" charset="0"/>
                <a:cs typeface="Times New Roman" panose="02020603050405020304" pitchFamily="18" charset="0"/>
              </a:rPr>
              <a:t>, ОБЖ, ИКТ.</a:t>
            </a:r>
          </a:p>
          <a:p>
            <a:pPr algn="just"/>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Главной целью курса </a:t>
            </a:r>
            <a:r>
              <a:rPr lang="ru-RU" sz="2400" dirty="0" err="1" smtClean="0">
                <a:latin typeface="Times New Roman" panose="02020603050405020304" pitchFamily="18" charset="0"/>
                <a:cs typeface="Times New Roman" panose="02020603050405020304" pitchFamily="18" charset="0"/>
              </a:rPr>
              <a:t>Москвоведение</a:t>
            </a:r>
            <a:r>
              <a:rPr lang="ru-RU" sz="2400" dirty="0" smtClean="0">
                <a:latin typeface="Times New Roman" panose="02020603050405020304" pitchFamily="18" charset="0"/>
                <a:cs typeface="Times New Roman" panose="02020603050405020304" pitchFamily="18" charset="0"/>
              </a:rPr>
              <a:t> является воспитание гражданина России, гражданина Москвы, знающего и любящего свой город, его традиции, памятники истории и культуры.</a:t>
            </a:r>
          </a:p>
          <a:p>
            <a:r>
              <a:rPr lang="ru-RU" sz="2400" dirty="0" smtClean="0">
                <a:latin typeface="Times New Roman" panose="02020603050405020304" pitchFamily="18" charset="0"/>
                <a:cs typeface="Times New Roman" panose="02020603050405020304" pitchFamily="18" charset="0"/>
              </a:rPr>
              <a:t>Для достижения поставленной цели необходимо решить ряд задач:</a:t>
            </a:r>
          </a:p>
          <a:p>
            <a:r>
              <a:rPr lang="ru-RU" sz="2400" dirty="0" smtClean="0">
                <a:latin typeface="Times New Roman" panose="02020603050405020304" pitchFamily="18" charset="0"/>
                <a:cs typeface="Times New Roman" panose="02020603050405020304" pitchFamily="18" charset="0"/>
              </a:rPr>
              <a:t>- Ознакомление учащихся с историей и современной жизнью Москвы;</a:t>
            </a:r>
          </a:p>
          <a:p>
            <a:r>
              <a:rPr lang="ru-RU" sz="2400" dirty="0" smtClean="0">
                <a:latin typeface="Times New Roman" panose="02020603050405020304" pitchFamily="18" charset="0"/>
                <a:cs typeface="Times New Roman" panose="02020603050405020304" pitchFamily="18" charset="0"/>
              </a:rPr>
              <a:t>- Формирование личностного отношения учащихся к своему родному городу;</a:t>
            </a:r>
          </a:p>
          <a:p>
            <a:r>
              <a:rPr lang="ru-RU" sz="2400" dirty="0" smtClean="0">
                <a:latin typeface="Times New Roman" panose="02020603050405020304" pitchFamily="18" charset="0"/>
                <a:cs typeface="Times New Roman" panose="02020603050405020304" pitchFamily="18" charset="0"/>
              </a:rPr>
              <a:t>- Развитие патриотического отношения к столице России;</a:t>
            </a:r>
          </a:p>
          <a:p>
            <a:r>
              <a:rPr lang="ru-RU" sz="2400" dirty="0" smtClean="0">
                <a:latin typeface="Times New Roman" panose="02020603050405020304" pitchFamily="18" charset="0"/>
                <a:cs typeface="Times New Roman" panose="02020603050405020304" pitchFamily="18" charset="0"/>
              </a:rPr>
              <a:t>- Изучение проблем развития Москвы, формирование у учащихся своего видения в решении этих проблем;</a:t>
            </a:r>
          </a:p>
          <a:p>
            <a:r>
              <a:rPr lang="ru-RU" sz="2400" dirty="0">
                <a:latin typeface="Times New Roman" panose="02020603050405020304" pitchFamily="18" charset="0"/>
                <a:cs typeface="Times New Roman" panose="02020603050405020304" pitchFamily="18" charset="0"/>
              </a:rPr>
              <a:t>-</a:t>
            </a:r>
            <a:r>
              <a:rPr lang="ru-RU" sz="2400" dirty="0" smtClean="0">
                <a:latin typeface="Times New Roman" panose="02020603050405020304" pitchFamily="18" charset="0"/>
                <a:cs typeface="Times New Roman" panose="02020603050405020304" pitchFamily="18" charset="0"/>
              </a:rPr>
              <a:t>Адаптация школьников к московской действительности, с целью успешной дальнейшей социализации личности в обществе.</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6966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9808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63487" y="536712"/>
            <a:ext cx="10356574" cy="6001643"/>
          </a:xfrm>
          <a:prstGeom prst="rect">
            <a:avLst/>
          </a:prstGeom>
        </p:spPr>
        <p:txBody>
          <a:bodyPr wrap="square">
            <a:spAutoFit/>
          </a:bodyPr>
          <a:lstStyle/>
          <a:p>
            <a:pPr algn="just"/>
            <a:r>
              <a:rPr lang="ru-RU" sz="2400" dirty="0" smtClean="0">
                <a:latin typeface="Times New Roman" panose="02020603050405020304" pitchFamily="18" charset="0"/>
                <a:cs typeface="Times New Roman" panose="02020603050405020304" pitchFamily="18" charset="0"/>
              </a:rPr>
              <a:t>Содержание курса в начальной школе построено по тематическому и историко-топографическому принципам,</a:t>
            </a:r>
          </a:p>
          <a:p>
            <a:pPr algn="just"/>
            <a:r>
              <a:rPr lang="ru-RU" sz="2400" dirty="0" smtClean="0">
                <a:latin typeface="Times New Roman" panose="02020603050405020304" pitchFamily="18" charset="0"/>
                <a:cs typeface="Times New Roman" panose="02020603050405020304" pitchFamily="18" charset="0"/>
              </a:rPr>
              <a:t>делится на блоки, внутри которых содержание дается в исторической последовательности в соответствии с топографией города.</a:t>
            </a:r>
          </a:p>
          <a:p>
            <a:pPr algn="just"/>
            <a:r>
              <a:rPr lang="ru-RU" sz="2400" dirty="0" smtClean="0">
                <a:latin typeface="Times New Roman" panose="02020603050405020304" pitchFamily="18" charset="0"/>
                <a:cs typeface="Times New Roman" panose="02020603050405020304" pitchFamily="18" charset="0"/>
              </a:rPr>
              <a:t>В 1-ом классе рассматривается район как малая Родина.</a:t>
            </a:r>
          </a:p>
          <a:p>
            <a:pPr algn="just"/>
            <a:r>
              <a:rPr lang="ru-RU" sz="2400" dirty="0" smtClean="0">
                <a:latin typeface="Times New Roman" panose="02020603050405020304" pitchFamily="18" charset="0"/>
                <a:cs typeface="Times New Roman" panose="02020603050405020304" pitchFamily="18" charset="0"/>
              </a:rPr>
              <a:t>Во 2-4 классах работа строится по следующим блокам:</a:t>
            </a:r>
          </a:p>
          <a:p>
            <a:pPr algn="just"/>
            <a:r>
              <a:rPr lang="ru-RU" sz="2400" dirty="0" smtClean="0">
                <a:latin typeface="Times New Roman" panose="02020603050405020304" pitchFamily="18" charset="0"/>
                <a:cs typeface="Times New Roman" panose="02020603050405020304" pitchFamily="18" charset="0"/>
              </a:rPr>
              <a:t>В I блоке «Средневековая Москва» планирование составлено в соответствии с темами учебника «Здравствуй, Москва» Н.М. </a:t>
            </a:r>
            <a:r>
              <a:rPr lang="ru-RU" sz="2400" dirty="0" err="1" smtClean="0">
                <a:latin typeface="Times New Roman" panose="02020603050405020304" pitchFamily="18" charset="0"/>
                <a:cs typeface="Times New Roman" panose="02020603050405020304" pitchFamily="18" charset="0"/>
              </a:rPr>
              <a:t>Поникаровой</a:t>
            </a:r>
            <a:r>
              <a:rPr lang="ru-RU" sz="2400" dirty="0" smtClean="0">
                <a:latin typeface="Times New Roman" panose="02020603050405020304" pitchFamily="18" charset="0"/>
                <a:cs typeface="Times New Roman" panose="02020603050405020304" pitchFamily="18" charset="0"/>
              </a:rPr>
              <a:t>, Н.М. Гореловой и др., из него учащиеся узнают, как выглядела средневековая Москва, быт и нравы древних жителей города, как выглядели и чем питались средневековые москвичи, как и чему учились юные москвичи и так далее. Для закрепления</a:t>
            </a:r>
          </a:p>
          <a:p>
            <a:pPr algn="just"/>
            <a:r>
              <a:rPr lang="ru-RU" sz="2400" dirty="0" smtClean="0">
                <a:latin typeface="Times New Roman" panose="02020603050405020304" pitchFamily="18" charset="0"/>
                <a:cs typeface="Times New Roman" panose="02020603050405020304" pitchFamily="18" charset="0"/>
              </a:rPr>
              <a:t>пройденного материала при изучении тем данного блока рекомендуются пешеходная экскурсия по Красной площади и Александровскому саду с посещением Могилы Неизвестного солдата, а также тематическая экскурсия «Жили-были москвичи» в музей Истории Москвы.</a:t>
            </a:r>
          </a:p>
          <a:p>
            <a:pPr algn="just"/>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7000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375" y="834887"/>
            <a:ext cx="10942982" cy="6740307"/>
          </a:xfrm>
          <a:prstGeom prst="rect">
            <a:avLst/>
          </a:prstGeom>
        </p:spPr>
        <p:txBody>
          <a:bodyPr wrap="square">
            <a:spAutoFit/>
          </a:bodyPr>
          <a:lstStyle/>
          <a:p>
            <a:pPr algn="just"/>
            <a:r>
              <a:rPr lang="ru-RU" sz="2400" b="1" dirty="0" smtClean="0">
                <a:latin typeface="Times New Roman" panose="02020603050405020304" pitchFamily="18" charset="0"/>
                <a:cs typeface="Times New Roman" panose="02020603050405020304" pitchFamily="18" charset="0"/>
              </a:rPr>
              <a:t>Во II блоке «Радиально-кольцевая планировка улиц Москвы»</a:t>
            </a:r>
            <a:r>
              <a:rPr lang="ru-RU" sz="2400" dirty="0" smtClean="0">
                <a:latin typeface="Times New Roman" panose="02020603050405020304" pitchFamily="18" charset="0"/>
                <a:cs typeface="Times New Roman" panose="02020603050405020304" pitchFamily="18" charset="0"/>
              </a:rPr>
              <a:t> дается общее представление о том, как на протяжении веков рос город и менялся его облик. Здесь учащимся даются понятия о топонимике и гидронимике, «кольцах» и «радиусах» Москвы, включены дополнительные материалы по Камер коллежскому валу, который служил таможенной границе Москвы, здесь большое</a:t>
            </a:r>
          </a:p>
          <a:p>
            <a:pPr algn="just"/>
            <a:r>
              <a:rPr lang="ru-RU" sz="2400" dirty="0" smtClean="0">
                <a:latin typeface="Times New Roman" panose="02020603050405020304" pitchFamily="18" charset="0"/>
                <a:cs typeface="Times New Roman" panose="02020603050405020304" pitchFamily="18" charset="0"/>
              </a:rPr>
              <a:t>внимание уделяется работе с картами и схемами, которые вклеиваются в тетрадь. Для закрепления пройденного материала рекомендуется проведение учителем автобусного методического занятия экскурсии на маршруте по теме «Радиально -кольцевая планировка» с остановками на всех «кольцах» города.</a:t>
            </a:r>
          </a:p>
          <a:p>
            <a:pPr algn="just"/>
            <a:r>
              <a:rPr lang="ru-RU" sz="2400" b="1" dirty="0" smtClean="0">
                <a:latin typeface="Times New Roman" panose="02020603050405020304" pitchFamily="18" charset="0"/>
                <a:cs typeface="Times New Roman" panose="02020603050405020304" pitchFamily="18" charset="0"/>
              </a:rPr>
              <a:t>В III блоке «Кольца Москвы» </a:t>
            </a:r>
            <a:r>
              <a:rPr lang="ru-RU" sz="2400" dirty="0" smtClean="0">
                <a:latin typeface="Times New Roman" panose="02020603050405020304" pitchFamily="18" charset="0"/>
                <a:cs typeface="Times New Roman" panose="02020603050405020304" pitchFamily="18" charset="0"/>
              </a:rPr>
              <a:t>идет более детальное изучение «колец» Москвы по </a:t>
            </a:r>
            <a:r>
              <a:rPr lang="ru-RU" sz="2400" dirty="0" err="1" smtClean="0">
                <a:latin typeface="Times New Roman" panose="02020603050405020304" pitchFamily="18" charset="0"/>
                <a:cs typeface="Times New Roman" panose="02020603050405020304" pitchFamily="18" charset="0"/>
              </a:rPr>
              <a:t>историкохронологическому</a:t>
            </a:r>
            <a:r>
              <a:rPr lang="ru-RU" sz="2400" dirty="0" smtClean="0">
                <a:latin typeface="Times New Roman" panose="02020603050405020304" pitchFamily="18" charset="0"/>
                <a:cs typeface="Times New Roman" panose="02020603050405020304" pitchFamily="18" charset="0"/>
              </a:rPr>
              <a:t> признаку. Этот блок разделен на три раздела: Кремль, Китай-город и Белый город. При изучении памятников центральных районов города используется система вопросов так называемого экскурсионного анализа, отвечая на эти вопросы необходимо не только отобрать из большого объема информации четкие лаконичные сведения, но и запомнит облик самого объекта, никогда не путая его с другими. Здесь также ведется работа со схемами, которые вклеиваются в тетрадь, на схемах учащиеся отмечают не только изучаемые улицы, но и памятники районов</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6215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8174" y="0"/>
            <a:ext cx="11698355" cy="6370975"/>
          </a:xfrm>
          <a:prstGeom prst="rect">
            <a:avLst/>
          </a:prstGeom>
        </p:spPr>
        <p:txBody>
          <a:bodyPr wrap="square">
            <a:spAutoFit/>
          </a:bodyPr>
          <a:lstStyle/>
          <a:p>
            <a:pPr algn="just"/>
            <a:r>
              <a:rPr lang="ru-RU" sz="2400" dirty="0" smtClean="0">
                <a:latin typeface="Times New Roman" panose="02020603050405020304" pitchFamily="18" charset="0"/>
                <a:cs typeface="Times New Roman" panose="02020603050405020304" pitchFamily="18" charset="0"/>
              </a:rPr>
              <a:t>Методически изучение IV блока «Радиусы Москвы» отличие идет по территориальному</a:t>
            </a:r>
          </a:p>
          <a:p>
            <a:pPr algn="just"/>
            <a:r>
              <a:rPr lang="ru-RU" sz="2400" dirty="0" smtClean="0">
                <a:latin typeface="Times New Roman" panose="02020603050405020304" pitchFamily="18" charset="0"/>
                <a:cs typeface="Times New Roman" panose="02020603050405020304" pitchFamily="18" charset="0"/>
              </a:rPr>
              <a:t>признаку. Здесь берутся радиальные улицы Москвы от «Золотого» полукольца площадей вокруг центра города до Бульварного кольца. Также изучается история и топонимика улицы или района, памятники архитектуры и скульптуры, работа идет параллельно с изучением карт и схем районов.</a:t>
            </a:r>
          </a:p>
          <a:p>
            <a:pPr algn="just"/>
            <a:r>
              <a:rPr lang="ru-RU" sz="2400" dirty="0" smtClean="0">
                <a:latin typeface="Times New Roman" panose="02020603050405020304" pitchFamily="18" charset="0"/>
                <a:cs typeface="Times New Roman" panose="02020603050405020304" pitchFamily="18" charset="0"/>
              </a:rPr>
              <a:t>При изучении III и IV блоков большое внимание уделяется литературным и театральным местам Москвы, а также музеям центральной части города. В качестве закрепления пройденного материала также рекомендуются ученические и профессиональные пешеходные экскурсии: по улицам Волхонке и Воздвиженке, Большой Никитской и Тверской, Петровке и </a:t>
            </a:r>
            <a:r>
              <a:rPr lang="ru-RU" sz="2400" dirty="0" err="1" smtClean="0">
                <a:latin typeface="Times New Roman" panose="02020603050405020304" pitchFamily="18" charset="0"/>
                <a:cs typeface="Times New Roman" panose="02020603050405020304" pitchFamily="18" charset="0"/>
              </a:rPr>
              <a:t>Неглинной</a:t>
            </a:r>
            <a:r>
              <a:rPr lang="ru-RU" sz="2400" dirty="0" smtClean="0">
                <a:latin typeface="Times New Roman" panose="02020603050405020304" pitchFamily="18" charset="0"/>
                <a:cs typeface="Times New Roman" panose="02020603050405020304" pitchFamily="18" charset="0"/>
              </a:rPr>
              <a:t> и другим.</a:t>
            </a:r>
          </a:p>
          <a:p>
            <a:pPr algn="just"/>
            <a:r>
              <a:rPr lang="ru-RU" sz="2400" dirty="0" smtClean="0">
                <a:latin typeface="Times New Roman" panose="02020603050405020304" pitchFamily="18" charset="0"/>
                <a:cs typeface="Times New Roman" panose="02020603050405020304" pitchFamily="18" charset="0"/>
              </a:rPr>
              <a:t>В V блоке «Архитектура Москвы» предлагается краткий курс московского зодчества, начиная от крепостной архитектуры 15 века, заканчивая современным периодом. На конкретных памятниках учащиеся знакомятся с московским барокко и классицизмом, ампиром и эклектикой, модерном и конструктивизмом. Здесь они изучают и анализируют сооружения, построенные В. Баженовым, М.  Казаковым, О. Бове, Ф. </a:t>
            </a:r>
            <a:r>
              <a:rPr lang="ru-RU" sz="2400" dirty="0" err="1" smtClean="0">
                <a:latin typeface="Times New Roman" panose="02020603050405020304" pitchFamily="18" charset="0"/>
                <a:cs typeface="Times New Roman" panose="02020603050405020304" pitchFamily="18" charset="0"/>
              </a:rPr>
              <a:t>Шехтелем</a:t>
            </a:r>
            <a:r>
              <a:rPr lang="ru-RU" sz="2400" dirty="0" smtClean="0">
                <a:latin typeface="Times New Roman" panose="02020603050405020304" pitchFamily="18" charset="0"/>
                <a:cs typeface="Times New Roman" panose="02020603050405020304" pitchFamily="18" charset="0"/>
              </a:rPr>
              <a:t> и другими выдающимися зодчими Москвы, в этом блоке более подробно изучается история и архитектура монастырей Белого города.</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7282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1201" y="369455"/>
            <a:ext cx="10704944" cy="3416320"/>
          </a:xfrm>
          <a:prstGeom prst="rect">
            <a:avLst/>
          </a:prstGeom>
        </p:spPr>
        <p:txBody>
          <a:bodyPr wrap="square">
            <a:spAutoFit/>
          </a:bodyPr>
          <a:lstStyle/>
          <a:p>
            <a:pPr algn="ctr"/>
            <a:r>
              <a:rPr lang="ru-RU" sz="2400" b="1" dirty="0" smtClean="0">
                <a:latin typeface="Times New Roman" panose="02020603050405020304" pitchFamily="18" charset="0"/>
                <a:cs typeface="Times New Roman" panose="02020603050405020304" pitchFamily="18" charset="0"/>
              </a:rPr>
              <a:t>Содержание учебного предмета «</a:t>
            </a:r>
            <a:r>
              <a:rPr lang="ru-RU" sz="2400" b="1" dirty="0" err="1" smtClean="0">
                <a:latin typeface="Times New Roman" panose="02020603050405020304" pitchFamily="18" charset="0"/>
                <a:cs typeface="Times New Roman" panose="02020603050405020304" pitchFamily="18" charset="0"/>
              </a:rPr>
              <a:t>Москвоведение</a:t>
            </a:r>
            <a:r>
              <a:rPr lang="ru-RU" sz="2400" b="1" dirty="0" smtClean="0">
                <a:latin typeface="Times New Roman" panose="02020603050405020304" pitchFamily="18" charset="0"/>
                <a:cs typeface="Times New Roman" panose="02020603050405020304" pitchFamily="18" charset="0"/>
              </a:rPr>
              <a:t>» 5 класс</a:t>
            </a:r>
          </a:p>
          <a:p>
            <a:pPr algn="just"/>
            <a:r>
              <a:rPr lang="ru-RU" sz="2400" dirty="0" smtClean="0">
                <a:latin typeface="Times New Roman" panose="02020603050405020304" pitchFamily="18" charset="0"/>
                <a:cs typeface="Times New Roman" panose="02020603050405020304" pitchFamily="18" charset="0"/>
              </a:rPr>
              <a:t>За этот год обучающиеся узнают главные особенности и достопримечательности Москвы – одного из крупнейших и древнейших городов мира. Узнают значение имени города, получат представление о размерах древней и современной Москвы, о памятниках Красной площади и Кремля, о многообразии архитектуры города, его жителях, транспорте, природе, культурном богатстве. Познакомятся с культурными традициями москвичей через изучение пословиц, поговорок, поэзии. </a:t>
            </a:r>
          </a:p>
          <a:p>
            <a:pPr algn="just"/>
            <a:r>
              <a:rPr lang="ru-RU" sz="2400" smtClean="0">
                <a:latin typeface="Times New Roman" panose="02020603050405020304" pitchFamily="18" charset="0"/>
                <a:cs typeface="Times New Roman" panose="02020603050405020304" pitchFamily="18" charset="0"/>
              </a:rPr>
              <a:t>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9315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5617" y="467139"/>
            <a:ext cx="11171583" cy="4154984"/>
          </a:xfrm>
          <a:prstGeom prst="rect">
            <a:avLst/>
          </a:prstGeom>
        </p:spPr>
        <p:txBody>
          <a:bodyPr wrap="square">
            <a:spAutoFit/>
          </a:bodyPr>
          <a:lstStyle/>
          <a:p>
            <a:pPr marL="342900" indent="-342900" algn="ctr">
              <a:buAutoNum type="arabicPeriod" startAt="2"/>
            </a:pPr>
            <a:r>
              <a:rPr lang="ru-RU" sz="2400" b="1" dirty="0" smtClean="0">
                <a:latin typeface="Times New Roman" panose="02020603050405020304" pitchFamily="18" charset="0"/>
                <a:cs typeface="Times New Roman" panose="02020603050405020304" pitchFamily="18" charset="0"/>
              </a:rPr>
              <a:t>Методы, формы и средства использования знаний о Москве в образовательном процессе</a:t>
            </a:r>
          </a:p>
          <a:p>
            <a:pPr marL="342900" indent="-342900" algn="ctr">
              <a:buAutoNum type="arabicPeriod" startAt="2"/>
            </a:pPr>
            <a:endParaRPr lang="ru-RU" sz="2400" dirty="0">
              <a:latin typeface="Times New Roman" panose="02020603050405020304" pitchFamily="18" charset="0"/>
              <a:cs typeface="Times New Roman" panose="02020603050405020304" pitchFamily="18" charset="0"/>
            </a:endParaRPr>
          </a:p>
          <a:p>
            <a:r>
              <a:rPr lang="ru-RU" sz="2400" b="1" dirty="0" smtClean="0">
                <a:latin typeface="Times New Roman" panose="02020603050405020304" pitchFamily="18" charset="0"/>
                <a:cs typeface="Times New Roman" panose="02020603050405020304" pitchFamily="18" charset="0"/>
              </a:rPr>
              <a:t>Формы проведения:</a:t>
            </a:r>
          </a:p>
          <a:p>
            <a:pPr marL="285750" indent="-285750">
              <a:buFontTx/>
              <a:buChar char="-"/>
            </a:pPr>
            <a:r>
              <a:rPr lang="ru-RU" sz="2400" dirty="0" smtClean="0">
                <a:latin typeface="Times New Roman" panose="02020603050405020304" pitchFamily="18" charset="0"/>
                <a:cs typeface="Times New Roman" panose="02020603050405020304" pitchFamily="18" charset="0"/>
              </a:rPr>
              <a:t>экскурсионные прогулки по Москве;</a:t>
            </a:r>
          </a:p>
          <a:p>
            <a:pPr marL="285750" indent="-285750">
              <a:buFontTx/>
              <a:buChar char="-"/>
            </a:pPr>
            <a:r>
              <a:rPr lang="ru-RU" sz="2400" dirty="0" smtClean="0">
                <a:latin typeface="Times New Roman" panose="02020603050405020304" pitchFamily="18" charset="0"/>
                <a:cs typeface="Times New Roman" panose="02020603050405020304" pitchFamily="18" charset="0"/>
              </a:rPr>
              <a:t>Аудиторные занятия;</a:t>
            </a:r>
          </a:p>
          <a:p>
            <a:pPr marL="285750" indent="-285750">
              <a:buFontTx/>
              <a:buChar char="-"/>
            </a:pPr>
            <a:r>
              <a:rPr lang="ru-RU" sz="2400" dirty="0" smtClean="0">
                <a:latin typeface="Times New Roman" panose="02020603050405020304" pitchFamily="18" charset="0"/>
                <a:cs typeface="Times New Roman" panose="02020603050405020304" pitchFamily="18" charset="0"/>
              </a:rPr>
              <a:t>Встречи с интересными и знаменитыми людьми (краеведы, экскурсоводы, библиографы, составители путеводителей, путешественники);</a:t>
            </a:r>
          </a:p>
          <a:p>
            <a:pPr marL="285750" indent="-285750">
              <a:buFontTx/>
              <a:buChar char="-"/>
            </a:pPr>
            <a:r>
              <a:rPr lang="ru-RU" sz="2400" dirty="0" smtClean="0">
                <a:latin typeface="Times New Roman" panose="02020603050405020304" pitchFamily="18" charset="0"/>
                <a:cs typeface="Times New Roman" panose="02020603050405020304" pitchFamily="18" charset="0"/>
              </a:rPr>
              <a:t>Самостоятельная исследовательская и проектная деятельность по изучению Москвы.</a:t>
            </a:r>
          </a:p>
          <a:p>
            <a:endParaRPr lang="ru-RU"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8823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0218" y="424872"/>
            <a:ext cx="11407712" cy="5909310"/>
          </a:xfrm>
          <a:prstGeom prst="rect">
            <a:avLst/>
          </a:prstGeom>
        </p:spPr>
        <p:txBody>
          <a:bodyPr wrap="square">
            <a:spAutoFit/>
          </a:bodyPr>
          <a:lstStyle/>
          <a:p>
            <a:r>
              <a:rPr lang="ru-RU" b="1" dirty="0" smtClean="0"/>
              <a:t>Методы организации учебного процесса</a:t>
            </a:r>
          </a:p>
          <a:p>
            <a:endParaRPr lang="ru-RU" dirty="0" smtClean="0"/>
          </a:p>
          <a:p>
            <a:pPr algn="just"/>
            <a:r>
              <a:rPr lang="ru-RU" dirty="0" smtClean="0"/>
              <a:t>1.  Формирование «портфеля экскурсовода» – поиск и подбор фотографий, репродукций, книг, газетных и журнальных публикаций, воспоминаний о Москве и ее жителях. Занятия развивают у обучающихся стремление самостоятельно собирать материалы и составлять личные коллекции, библиотеки и архивы, вести дневники и другие записи по городу.</a:t>
            </a:r>
          </a:p>
          <a:p>
            <a:pPr algn="just"/>
            <a:endParaRPr lang="ru-RU" dirty="0" smtClean="0"/>
          </a:p>
          <a:p>
            <a:pPr algn="just"/>
            <a:r>
              <a:rPr lang="ru-RU" dirty="0" smtClean="0"/>
              <a:t>2. Составление фоторепортажей, презентаций, подготовка сообщений, докладов по пройденным темам и маршрутам прогулок. Данные задания вырабатывают навыки работы с источниками, вдумчиво относиться к изучаемому и увиденному материалу, приобретённые навыки служат хорошей основой для дальнейшей серьёзной исследовательской работы и выступлений, получив, таким образом, опыт публичного выступления и работы с источниками.</a:t>
            </a:r>
          </a:p>
          <a:p>
            <a:pPr algn="just"/>
            <a:endParaRPr lang="ru-RU" dirty="0" smtClean="0"/>
          </a:p>
          <a:p>
            <a:pPr algn="just"/>
            <a:r>
              <a:rPr lang="ru-RU" dirty="0" smtClean="0"/>
              <a:t>3. Методы контроля и управления образовательным процессом</a:t>
            </a:r>
          </a:p>
          <a:p>
            <a:pPr algn="just"/>
            <a:r>
              <a:rPr lang="ru-RU" dirty="0" smtClean="0"/>
              <a:t>После каждого занятия обучающиеся получают домашнее задание: поработать со справочным текстом, разгадать кроссворд или головоломку по теме, составить схему маршрута, ответить на вопросы, решить задачу, подобрать дополнительную интересную информацию по маршруту. Подобные задания поддерживают интерес к занятиям и служат удобной формой проверки усвоения пройденного материала. </a:t>
            </a:r>
          </a:p>
          <a:p>
            <a:pPr algn="just"/>
            <a:r>
              <a:rPr lang="ru-RU" dirty="0" smtClean="0"/>
              <a:t>В дополнительном обучении не принято ставить отметки, поэтому викторины, тестирование, конкурсы и игры с призами и наградами позволяют решить проблему оценки знаний и премирования за успешно проведённую работу.</a:t>
            </a:r>
            <a:endParaRPr lang="ru-RU" dirty="0"/>
          </a:p>
        </p:txBody>
      </p:sp>
    </p:spTree>
    <p:extLst>
      <p:ext uri="{BB962C8B-B14F-4D97-AF65-F5344CB8AC3E}">
        <p14:creationId xmlns:p14="http://schemas.microsoft.com/office/powerpoint/2010/main" val="1744579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06765" y="825281"/>
            <a:ext cx="10760364" cy="5078313"/>
          </a:xfrm>
          <a:prstGeom prst="rect">
            <a:avLst/>
          </a:prstGeom>
        </p:spPr>
        <p:txBody>
          <a:bodyPr wrap="square">
            <a:spAutoFit/>
          </a:bodyPr>
          <a:lstStyle/>
          <a:p>
            <a:pPr algn="ctr"/>
            <a:r>
              <a:rPr lang="ru-RU" b="1" dirty="0" smtClean="0"/>
              <a:t>Оборудование учебного кабинета:</a:t>
            </a:r>
          </a:p>
          <a:p>
            <a:r>
              <a:rPr lang="ru-RU" dirty="0" smtClean="0"/>
              <a:t>- рабочие места по количеству обучающихся; </a:t>
            </a:r>
          </a:p>
          <a:p>
            <a:r>
              <a:rPr lang="ru-RU" dirty="0" smtClean="0"/>
              <a:t>- рабочее место преподавателя;</a:t>
            </a:r>
          </a:p>
          <a:p>
            <a:r>
              <a:rPr lang="ru-RU" dirty="0" smtClean="0"/>
              <a:t>- комплект учебно-методической документации;</a:t>
            </a:r>
          </a:p>
          <a:p>
            <a:r>
              <a:rPr lang="ru-RU" dirty="0" smtClean="0"/>
              <a:t>- наглядные пособия: географические карты города Москвы, России и отдельных регионов;                                            - демонстрационные плакаты;</a:t>
            </a:r>
          </a:p>
          <a:p>
            <a:r>
              <a:rPr lang="ru-RU" dirty="0" smtClean="0"/>
              <a:t>- учебные фильмы по определенным разделам дисциплины;</a:t>
            </a:r>
          </a:p>
          <a:p>
            <a:r>
              <a:rPr lang="ru-RU" dirty="0" smtClean="0"/>
              <a:t>- каталоги, путеводители, буклеты о Москве;</a:t>
            </a:r>
          </a:p>
          <a:p>
            <a:r>
              <a:rPr lang="ru-RU" dirty="0" smtClean="0"/>
              <a:t>- периодические издания туристской тематики;</a:t>
            </a:r>
          </a:p>
          <a:p>
            <a:r>
              <a:rPr lang="ru-RU" dirty="0" smtClean="0"/>
              <a:t>- шкаф для хранения учебно-методической документации</a:t>
            </a:r>
          </a:p>
          <a:p>
            <a:r>
              <a:rPr lang="ru-RU" dirty="0" smtClean="0"/>
              <a:t>- учебные стенды.</a:t>
            </a:r>
          </a:p>
          <a:p>
            <a:endParaRPr lang="ru-RU" dirty="0" smtClean="0"/>
          </a:p>
          <a:p>
            <a:r>
              <a:rPr lang="ru-RU" b="1" dirty="0" smtClean="0"/>
              <a:t>Технические средства обучения: </a:t>
            </a:r>
          </a:p>
          <a:p>
            <a:r>
              <a:rPr lang="ru-RU" dirty="0" smtClean="0"/>
              <a:t>- персональный компьютер</a:t>
            </a:r>
          </a:p>
          <a:p>
            <a:r>
              <a:rPr lang="ru-RU" dirty="0" smtClean="0"/>
              <a:t>- мультимедиа комплекс</a:t>
            </a:r>
          </a:p>
          <a:p>
            <a:r>
              <a:rPr lang="ru-RU" dirty="0" smtClean="0"/>
              <a:t>- интерактивный экран</a:t>
            </a:r>
          </a:p>
          <a:p>
            <a:endParaRPr lang="ru-RU" dirty="0" smtClean="0"/>
          </a:p>
          <a:p>
            <a:endParaRPr lang="ru-RU" dirty="0"/>
          </a:p>
        </p:txBody>
      </p:sp>
    </p:spTree>
    <p:extLst>
      <p:ext uri="{BB962C8B-B14F-4D97-AF65-F5344CB8AC3E}">
        <p14:creationId xmlns:p14="http://schemas.microsoft.com/office/powerpoint/2010/main" val="2239555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0909" y="554183"/>
            <a:ext cx="11536217" cy="6370975"/>
          </a:xfrm>
          <a:prstGeom prst="rect">
            <a:avLst/>
          </a:prstGeom>
        </p:spPr>
        <p:txBody>
          <a:bodyPr wrap="square">
            <a:spAutoFit/>
          </a:bodyPr>
          <a:lstStyle/>
          <a:p>
            <a:pPr marL="342900" indent="-342900" algn="ctr">
              <a:buAutoNum type="arabicPeriod" startAt="3"/>
            </a:pPr>
            <a:r>
              <a:rPr lang="ru-RU" sz="2400" b="1" dirty="0" smtClean="0">
                <a:latin typeface="Times New Roman" panose="02020603050405020304" pitchFamily="18" charset="0"/>
                <a:cs typeface="Times New Roman" panose="02020603050405020304" pitchFamily="18" charset="0"/>
              </a:rPr>
              <a:t>Знания о Москве как региональный компонент разных уровней образования</a:t>
            </a:r>
          </a:p>
          <a:p>
            <a:pPr algn="just"/>
            <a:r>
              <a:rPr lang="ru-RU" sz="2400" b="1" dirty="0" smtClean="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Назначение регионального компонента:</a:t>
            </a:r>
          </a:p>
          <a:p>
            <a:pPr marL="342900" indent="-342900" algn="just">
              <a:buFontTx/>
              <a:buChar char="-"/>
            </a:pPr>
            <a:r>
              <a:rPr lang="ru-RU" sz="2400" dirty="0" smtClean="0">
                <a:latin typeface="Times New Roman" panose="02020603050405020304" pitchFamily="18" charset="0"/>
                <a:cs typeface="Times New Roman" panose="02020603050405020304" pitchFamily="18" charset="0"/>
              </a:rPr>
              <a:t>защита и развитие системой образования национальных культур, региональных культурных традиций и их особенностей в условиях многонационального государства; - сохранение единого образовательного пространства России; </a:t>
            </a:r>
          </a:p>
          <a:p>
            <a:pPr marL="342900" indent="-342900" algn="just">
              <a:buFontTx/>
              <a:buChar char="-"/>
            </a:pPr>
            <a:r>
              <a:rPr lang="ru-RU" sz="2400" dirty="0" smtClean="0">
                <a:latin typeface="Times New Roman" panose="02020603050405020304" pitchFamily="18" charset="0"/>
                <a:cs typeface="Times New Roman" panose="02020603050405020304" pitchFamily="18" charset="0"/>
              </a:rPr>
              <a:t>обеспечение прав подрастающего поколения на доступное образование; </a:t>
            </a:r>
          </a:p>
          <a:p>
            <a:pPr marL="342900" indent="-342900" algn="just">
              <a:buFontTx/>
              <a:buChar char="-"/>
            </a:pPr>
            <a:r>
              <a:rPr lang="ru-RU" sz="2400" dirty="0" smtClean="0">
                <a:latin typeface="Times New Roman" panose="02020603050405020304" pitchFamily="18" charset="0"/>
                <a:cs typeface="Times New Roman" panose="02020603050405020304" pitchFamily="18" charset="0"/>
              </a:rPr>
              <a:t>вооружение школьников системой знаний о регионе; </a:t>
            </a:r>
          </a:p>
          <a:p>
            <a:pPr marL="342900" indent="-342900" algn="just">
              <a:buFontTx/>
              <a:buChar char="-"/>
            </a:pPr>
            <a:r>
              <a:rPr lang="ru-RU" sz="2400" dirty="0" smtClean="0">
                <a:latin typeface="Times New Roman" panose="02020603050405020304" pitchFamily="18" charset="0"/>
                <a:cs typeface="Times New Roman" panose="02020603050405020304" pitchFamily="18" charset="0"/>
              </a:rPr>
              <a:t>подготовка молодежи к жизнедеятельности в проблемной социокультурной среде ближайшей территории и за ее пределами.      </a:t>
            </a:r>
          </a:p>
          <a:p>
            <a:pPr algn="just"/>
            <a:r>
              <a:rPr lang="ru-RU" sz="2400" dirty="0" smtClean="0">
                <a:latin typeface="Times New Roman" panose="02020603050405020304" pitchFamily="18" charset="0"/>
                <a:cs typeface="Times New Roman" panose="02020603050405020304" pitchFamily="18" charset="0"/>
              </a:rPr>
              <a:t> 	Москва является тем субъектом Российской федерации, который демонстрирует современные подходы к формированию механизма непрерывного обновления образования, в том числе и в вопросе его регионального, московского компонента.</a:t>
            </a:r>
          </a:p>
          <a:p>
            <a:pPr algn="just"/>
            <a:r>
              <a:rPr lang="ru-RU" sz="2400" dirty="0">
                <a:latin typeface="Times New Roman" panose="02020603050405020304" pitchFamily="18" charset="0"/>
                <a:cs typeface="Times New Roman" panose="02020603050405020304" pitchFamily="18" charset="0"/>
              </a:rPr>
              <a:t>	</a:t>
            </a:r>
            <a:r>
              <a:rPr lang="ru-RU" sz="2400" dirty="0" smtClean="0">
                <a:latin typeface="Times New Roman" panose="02020603050405020304" pitchFamily="18" charset="0"/>
                <a:cs typeface="Times New Roman" panose="02020603050405020304" pitchFamily="18" charset="0"/>
              </a:rPr>
              <a:t>Правительства Москвы «Столичное образование» нацеливает педагогов на воспитание у учащихся любви к своему городу, на воспитание у них уважения к достижениям москвичей в прошлом и настоящем, на формирование гражданских качеств.</a:t>
            </a:r>
            <a:r>
              <a:rPr lang="ru-RU" sz="2400" b="1"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688590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1051</Words>
  <Application>Microsoft Office PowerPoint</Application>
  <PresentationFormat>Широкоэкранный</PresentationFormat>
  <Paragraphs>64</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Тема Office</vt:lpstr>
      <vt:lpstr>Методы, формы и средства использования знаний о Москве в образовательном процессе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Методы, формы и средства использования знаний о Москве в образовательном процессе</dc:title>
  <dc:creator>Olga</dc:creator>
  <cp:lastModifiedBy>Olga</cp:lastModifiedBy>
  <cp:revision>6</cp:revision>
  <dcterms:created xsi:type="dcterms:W3CDTF">2022-01-19T17:54:15Z</dcterms:created>
  <dcterms:modified xsi:type="dcterms:W3CDTF">2022-01-19T19:14:19Z</dcterms:modified>
</cp:coreProperties>
</file>